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67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46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7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106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0C5BA3-017F-6772-15C5-A8FFA1679647}"/>
              </a:ext>
            </a:extLst>
          </p:cNvPr>
          <p:cNvSpPr txBox="1"/>
          <p:nvPr/>
        </p:nvSpPr>
        <p:spPr>
          <a:xfrm>
            <a:off x="0" y="0"/>
            <a:ext cx="3272589" cy="1465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 of Sulaimani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College of Science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Computer Science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2577C-172D-478B-9B28-D81C92D9C5C9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7" b="89941" l="5594" r="91142">
                        <a14:foregroundMark x1="33828" y1="2854" x2="31935" y2="0"/>
                        <a14:foregroundMark x1="85315" y1="80473" x2="39742" y2="0"/>
                        <a14:foregroundMark x1="31935" y1="81361" x2="54669" y2="0"/>
                        <a14:foregroundMark x1="85483" y1="1502" x2="86014" y2="0"/>
                        <a14:foregroundMark x1="58275" y1="78402" x2="78844" y2="0"/>
                        <a14:foregroundMark x1="31165" y1="3783" x2="28438" y2="0"/>
                        <a14:foregroundMark x1="86014" y1="79882" x2="37323" y2="0"/>
                        <a14:foregroundMark x1="28438" y1="76627" x2="55736" y2="0"/>
                        <a14:foregroundMark x1="84327" y1="1573" x2="84848" y2="0"/>
                        <a14:foregroundMark x1="60373" y1="73964" x2="78280" y2="0"/>
                        <a14:foregroundMark x1="33549" y1="3832" x2="30769" y2="0"/>
                        <a14:foregroundMark x1="84848" y1="74556" x2="39369" y2="0"/>
                        <a14:foregroundMark x1="17230" y1="3922" x2="16550" y2="0"/>
                        <a14:foregroundMark x1="30769" y1="81953" x2="19712" y2="0"/>
                        <a14:foregroundMark x1="21637" y1="3034" x2="21911" y2="0"/>
                        <a14:foregroundMark x1="21523" y1="4303" x2="21635" y2="0"/>
                        <a14:foregroundMark x1="16550" y1="59467" x2="20289" y2="0"/>
                        <a14:foregroundMark x1="39486" y1="2789" x2="41492" y2="0"/>
                        <a14:foregroundMark x1="21911" y1="27219" x2="31688" y2="0"/>
                        <a14:foregroundMark x1="42944" y1="2749" x2="43357" y2="0"/>
                        <a14:foregroundMark x1="41492" y1="12426" x2="41657" y2="0"/>
                        <a14:foregroundMark x1="55878" y1="214" x2="55944" y2="0"/>
                        <a14:foregroundMark x1="43357" y1="40828" x2="52503" y2="0"/>
                        <a14:foregroundMark x1="89658" y1="3254" x2="91375" y2="0"/>
                        <a14:foregroundMark x1="88730" y1="5014" x2="89658" y2="0"/>
                        <a14:foregroundMark x1="55944" y1="67160" x2="80165" y2="0"/>
                        <a14:foregroundMark x1="19393" y1="2035" x2="19114" y2="0"/>
                        <a14:foregroundMark x1="19746" y1="4611" x2="19396" y2="0"/>
                        <a14:foregroundMark x1="30070" y1="79882" x2="21515" y2="0"/>
                        <a14:foregroundMark x1="17177" y1="3932" x2="16317" y2="0"/>
                        <a14:foregroundMark x1="33333" y1="77811" x2="20256" y2="0"/>
                        <a14:foregroundMark x1="12713" y1="4741" x2="11422" y2="0"/>
                        <a14:foregroundMark x1="33333" y1="80473" x2="17842" y2="0"/>
                        <a14:foregroundMark x1="19771" y1="4656" x2="20280" y2="0"/>
                        <a14:foregroundMark x1="11422" y1="81065" x2="17884" y2="0"/>
                        <a14:foregroundMark x1="12780" y1="4729" x2="12587" y2="0"/>
                        <a14:foregroundMark x1="15851" y1="79882" x2="13708" y2="0"/>
                        <a14:foregroundMark x1="44007" y1="2737" x2="42191" y2="0"/>
                        <a14:foregroundMark x1="83217" y1="61834" x2="49619" y2="0"/>
                        <a14:foregroundMark x1="42191" y1="59172" x2="60382" y2="0"/>
                        <a14:foregroundMark x1="35504" y1="2835" x2="34033" y2="0"/>
                        <a14:foregroundMark x1="64569" y1="58876" x2="40095" y2="0"/>
                        <a14:foregroundMark x1="34033" y1="64497" x2="54667" y2="0"/>
                        <a14:foregroundMark x1="31625" y1="3599" x2="30070" y2="0"/>
                        <a14:foregroundMark x1="58974" y1="66864" x2="35574" y2="0"/>
                        <a14:foregroundMark x1="70441" y1="311" x2="70629" y2="0"/>
                        <a14:foregroundMark x1="30070" y1="67160" x2="63538" y2="0"/>
                        <a14:foregroundMark x1="65035" y1="71598" x2="64261" y2="0"/>
                        <a14:foregroundMark x1="46765" y1="2317" x2="44988" y2="0"/>
                        <a14:foregroundMark x1="87646" y1="55621" x2="53540" y2="0"/>
                        <a14:foregroundMark x1="71782" y1="698" x2="73660" y2="0"/>
                        <a14:foregroundMark x1="87382" y1="2503" x2="89510" y2="0"/>
                        <a14:foregroundMark x1="73660" y1="18639" x2="74672" y2="0"/>
                        <a14:foregroundMark x1="63498" y1="508" x2="63327" y2="0"/>
                        <a14:foregroundMark x1="89510" y1="40828" x2="74305" y2="0"/>
                        <a14:foregroundMark x1="80548" y1="1807" x2="82517" y2="0"/>
                        <a14:foregroundMark x1="63170" y1="17751" x2="67504" y2="0"/>
                        <a14:foregroundMark x1="84733" y1="1548" x2="84848" y2="0"/>
                        <a14:foregroundMark x1="82517" y1="31361" x2="83225" y2="0"/>
                        <a14:foregroundMark x1="85315" y1="34615" x2="77436" y2="0"/>
                        <a14:foregroundMark x1="45652" y1="2574" x2="40793" y2="0"/>
                        <a14:foregroundMark x1="67599" y1="14201" x2="61665" y2="0"/>
                        <a14:foregroundMark x1="24022" y1="2944" x2="16783" y2="0"/>
                        <a14:foregroundMark x1="28605" y1="4807" x2="25534" y2="0"/>
                        <a14:foregroundMark x1="6472" y1="2204" x2="5594" y2="0"/>
                        <a14:foregroundMark x1="16783" y1="28107" x2="15737" y2="0"/>
                        <a14:foregroundMark x1="25315" y1="2240" x2="26107" y2="0"/>
                        <a14:foregroundMark x1="5594" y1="57988" x2="17571" y2="0"/>
                        <a14:foregroundMark x1="35875" y1="2831" x2="36597" y2="0"/>
                        <a14:foregroundMark x1="26107" y1="41124" x2="33210" y2="0"/>
                        <a14:foregroundMark x1="35070" y1="2840" x2="33100" y2="0"/>
                        <a14:foregroundMark x1="82751" y1="71598" x2="41052" y2="0"/>
                        <a14:foregroundMark x1="43858" y1="2738" x2="44289" y2="0"/>
                        <a14:foregroundMark x1="33100" y1="71006" x2="42512" y2="0"/>
                        <a14:foregroundMark x1="87764" y1="3254" x2="87646" y2="0"/>
                        <a14:foregroundMark x1="88255" y1="16754" x2="88187" y2="0"/>
                        <a14:foregroundMark x1="89744" y1="57692" x2="88615" y2="0"/>
                        <a14:foregroundMark x1="85284" y1="1514" x2="85315" y2="0"/>
                        <a14:foregroundMark x1="83683" y1="79290" x2="84848" y2="0"/>
                        <a14:foregroundMark x1="30769" y1="81361" x2="24242" y2="0"/>
                        <a14:foregroundMark x1="31235" y1="80178" x2="11888" y2="0"/>
                        <a14:foregroundMark x1="44289" y1="76331" x2="70163" y2="0"/>
                        <a14:foregroundMark x1="70163" y1="78994" x2="48951" y2="0"/>
                        <a14:foregroundMark x1="48951" y1="69527" x2="25408" y2="0"/>
                        <a14:foregroundMark x1="25408" y1="68639" x2="54779" y2="0"/>
                        <a14:foregroundMark x1="54779" y1="73964" x2="26807" y2="0"/>
                        <a14:foregroundMark x1="26807" y1="70710" x2="48718" y2="0"/>
                        <a14:foregroundMark x1="48718" y1="66272" x2="34499" y2="0"/>
                        <a14:foregroundMark x1="34499" y1="38757" x2="35198" y2="0"/>
                        <a14:foregroundMark x1="30303" y1="71893" x2="15851" y2="0"/>
                        <a14:foregroundMark x1="77622" y1="73077" x2="65035" y2="0"/>
                        <a14:foregroundMark x1="85082" y1="75148" x2="63156" y2="0"/>
                        <a14:foregroundMark x1="63786" y1="79710" x2="86014" y2="0"/>
                        <a14:foregroundMark x1="62484" y1="80755" x2="53380" y2="0"/>
                        <a14:foregroundMark x1="86014" y1="82249" x2="67892" y2="0"/>
                        <a14:foregroundMark x1="53380" y1="80178" x2="59674" y2="0"/>
                        <a14:foregroundMark x1="58042" y1="80178" x2="35198" y2="0"/>
                        <a14:foregroundMark x1="49650" y1="79586" x2="32867" y2="0"/>
                        <a14:foregroundMark x1="51748" y1="80178" x2="31702" y2="0"/>
                        <a14:foregroundMark x1="56643" y1="81361" x2="62961" y2="0"/>
                        <a14:foregroundMark x1="62401" y1="80562" x2="55478" y2="0"/>
                        <a14:foregroundMark x1="78555" y1="80769" x2="66458" y2="0"/>
                        <a14:foregroundMark x1="55478" y1="80473" x2="63138" y2="0"/>
                        <a14:foregroundMark x1="58741" y1="81953" x2="52214" y2="0"/>
                        <a14:foregroundMark x1="42191" y1="81361" x2="11422" y2="0"/>
                        <a14:foregroundMark x1="53147" y1="81361" x2="37762" y2="0"/>
                        <a14:foregroundMark x1="50117" y1="80769" x2="35664" y2="0"/>
                        <a14:foregroundMark x1="65734" y1="80178" x2="65734" y2="0"/>
                        <a14:foregroundMark x1="68998" y1="80178" x2="64103" y2="0"/>
                        <a14:foregroundMark x1="84382" y1="78107" x2="85548" y2="0"/>
                        <a14:foregroundMark x1="86480" y1="73669" x2="86014" y2="0"/>
                        <a14:backgroundMark x1="68998" y1="87870" x2="67246" y2="0"/>
                        <a14:backgroundMark x1="64979" y1="83886" x2="63636" y2="0"/>
                        <a14:backgroundMark x1="70629" y1="85799" x2="69032" y2="0"/>
                        <a14:backgroundMark x1="13520" y1="13905" x2="62238" y2="0"/>
                        <a14:backgroundMark x1="62238" y1="2663" x2="90909" y2="0"/>
                        <a14:backgroundMark x1="90909" y1="10947" x2="65967" y2="0"/>
                        <a14:backgroundMark x1="65967" y1="5030" x2="85082" y2="0"/>
                        <a14:backgroundMark x1="85082" y1="19231" x2="60839" y2="0"/>
                        <a14:backgroundMark x1="60839" y1="6805" x2="35198" y2="0"/>
                        <a14:backgroundMark x1="35198" y1="7101" x2="13753" y2="0"/>
                        <a14:backgroundMark x1="13753" y1="15680" x2="17949" y2="0"/>
                        <a14:backgroundMark x1="17016" y1="16272" x2="20280" y2="0"/>
                        <a14:backgroundMark x1="18881" y1="10651" x2="12354" y2="0"/>
                        <a14:backgroundMark x1="16317" y1="12722" x2="11422" y2="0"/>
                        <a14:backgroundMark x1="16317" y1="10651" x2="24476" y2="0"/>
                        <a14:backgroundMark x1="18415" y1="8876" x2="13986" y2="0"/>
                        <a14:backgroundMark x1="11888" y1="11834" x2="12821" y2="0"/>
                        <a14:backgroundMark x1="21445" y1="7692" x2="8392" y2="0"/>
                        <a14:backgroundMark x1="8392" y1="8284" x2="10956" y2="0"/>
                        <a14:backgroundMark x1="16317" y1="15680" x2="13986" y2="0"/>
                        <a14:backgroundMark x1="16317" y1="16272" x2="10956" y2="0"/>
                        <a14:backgroundMark x1="13054" y1="16272" x2="6061" y2="0"/>
                        <a14:backgroundMark x1="12821" y1="10059" x2="6527" y2="0"/>
                        <a14:backgroundMark x1="87879" y1="13905" x2="86946" y2="0"/>
                        <a14:backgroundMark x1="89510" y1="20118" x2="88345" y2="0"/>
                        <a14:backgroundMark x1="89510" y1="15089" x2="87879" y2="0"/>
                        <a14:backgroundMark x1="88578" y1="11243" x2="88578" y2="0"/>
                        <a14:backgroundMark x1="88578" y1="6805" x2="88578" y2="0"/>
                        <a14:backgroundMark x1="88345" y1="3254" x2="88345" y2="0"/>
                        <a14:backgroundMark x1="88345" y1="3254" x2="88345" y2="0"/>
                        <a14:backgroundMark x1="89044" y1="5621" x2="79487" y2="0"/>
                        <a14:backgroundMark x1="89044" y1="17160" x2="86946" y2="0"/>
                        <a14:backgroundMark x1="87879" y1="23964" x2="87879" y2="0"/>
                        <a14:backgroundMark x1="88345" y1="22189" x2="87413" y2="0"/>
                        <a14:backgroundMark x1="89977" y1="25740" x2="87413" y2="0"/>
                        <a14:backgroundMark x1="92541" y1="26627" x2="90676" y2="0"/>
                        <a14:backgroundMark x1="88578" y1="24852" x2="86713" y2="0"/>
                        <a14:backgroundMark x1="93240" y1="27515" x2="86713" y2="0"/>
                        <a14:backgroundMark x1="91375" y1="32249" x2="90676" y2="0"/>
                        <a14:backgroundMark x1="89977" y1="17456" x2="87413" y2="0"/>
                        <a14:backgroundMark x1="92541" y1="25740" x2="89277" y2="0"/>
                        <a14:backgroundMark x1="92541" y1="28402" x2="88578" y2="0"/>
                        <a14:backgroundMark x1="94639" y1="31361" x2="87879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609096" y="0"/>
            <a:ext cx="2121401" cy="176894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19487678-CF79-AF0A-03DA-617309685E58}"/>
              </a:ext>
            </a:extLst>
          </p:cNvPr>
          <p:cNvSpPr/>
          <p:nvPr/>
        </p:nvSpPr>
        <p:spPr>
          <a:xfrm>
            <a:off x="3272589" y="3494722"/>
            <a:ext cx="10477393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Memory Puzzle Game – Project Report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2F788B84-6116-AF3D-3317-FDBE1DE9F384}"/>
              </a:ext>
            </a:extLst>
          </p:cNvPr>
          <p:cNvSpPr txBox="1"/>
          <p:nvPr/>
        </p:nvSpPr>
        <p:spPr>
          <a:xfrm>
            <a:off x="-853027" y="6399285"/>
            <a:ext cx="4615180" cy="200454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Prepared by:</a:t>
            </a:r>
          </a:p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Lawand Rebwar Othman </a:t>
            </a:r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Mohammed Abubakr Abdulla</a:t>
            </a:r>
          </a:p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Warida </a:t>
            </a:r>
            <a:r>
              <a:rPr lang="en-US" sz="1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Pshtewan</a:t>
            </a:r>
            <a:endParaRPr lang="en-US" sz="1600" b="1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Dene Ayub </a:t>
            </a: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F7820-FFD8-97EC-01AA-F336141B28DA}"/>
              </a:ext>
            </a:extLst>
          </p:cNvPr>
          <p:cNvSpPr txBox="1"/>
          <p:nvPr/>
        </p:nvSpPr>
        <p:spPr>
          <a:xfrm>
            <a:off x="8979690" y="6844442"/>
            <a:ext cx="7531768" cy="91912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R="0" algn="ctr">
              <a:lnSpc>
                <a:spcPct val="107000"/>
              </a:lnSpc>
              <a:spcAft>
                <a:spcPts val="800"/>
              </a:spcAft>
              <a:buNone/>
              <a:defRPr sz="16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cs typeface="Times New Roman" panose="02020603050405020304" pitchFamily="18" charset="0"/>
              </a:rPr>
              <a:t>Supervised By: </a:t>
            </a:r>
          </a:p>
          <a:p>
            <a:r>
              <a:rPr lang="en-US" dirty="0">
                <a:cs typeface="Times New Roman" panose="02020603050405020304" pitchFamily="18" charset="0"/>
              </a:rPr>
              <a:t>Ramyar Abdulrahman </a:t>
            </a:r>
            <a:r>
              <a:rPr lang="en-US" dirty="0" err="1">
                <a:cs typeface="Times New Roman" panose="02020603050405020304" pitchFamily="18" charset="0"/>
              </a:rPr>
              <a:t>Teimoor</a:t>
            </a:r>
            <a:r>
              <a:rPr lang="en-US" dirty="0">
                <a:cs typeface="Times New Roman" panose="02020603050405020304" pitchFamily="18" charset="0"/>
              </a:rPr>
              <a:t> Ismael </a:t>
            </a:r>
          </a:p>
        </p:txBody>
      </p:sp>
    </p:spTree>
    <p:extLst>
      <p:ext uri="{BB962C8B-B14F-4D97-AF65-F5344CB8AC3E}">
        <p14:creationId xmlns:p14="http://schemas.microsoft.com/office/powerpoint/2010/main" val="4103385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5030"/>
            <a:ext cx="877574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Programming Language and Tools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21194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The Memory Puzzle Game is developed entirely in Python, leveraging a suite of powerful libraries and tools to create a robust and interactive experience.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070265"/>
            <a:ext cx="6422231" cy="1189196"/>
          </a:xfrm>
          <a:prstGeom prst="roundRect">
            <a:avLst>
              <a:gd name="adj" fmla="val 2503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15008" y="32914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Python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15008" y="3720703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The core programming language for game logic.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414379" y="3070265"/>
            <a:ext cx="6422231" cy="1189196"/>
          </a:xfrm>
          <a:prstGeom prst="roundRect">
            <a:avLst>
              <a:gd name="adj" fmla="val 2503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35597" y="32914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Tkinter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635597" y="3720703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Used for building the graphical user interface (GUI).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93790" y="4457819"/>
            <a:ext cx="6422231" cy="1189196"/>
          </a:xfrm>
          <a:prstGeom prst="roundRect">
            <a:avLst>
              <a:gd name="adj" fmla="val 2503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15008" y="46790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PIL (Pillow)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15008" y="5108258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Handles all image processing and display within the game.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414379" y="4457819"/>
            <a:ext cx="6422231" cy="1189196"/>
          </a:xfrm>
          <a:prstGeom prst="roundRect">
            <a:avLst>
              <a:gd name="adj" fmla="val 2503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35597" y="46790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Random Module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635597" y="5108258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Ensures fair and unpredictable card shuffling.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93790" y="5845373"/>
            <a:ext cx="6422231" cy="1189196"/>
          </a:xfrm>
          <a:prstGeom prst="roundRect">
            <a:avLst>
              <a:gd name="adj" fmla="val 2503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015008" y="606659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Time &amp; After()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15008" y="6495812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Manages the in-game timer and event scheduling.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414379" y="5845373"/>
            <a:ext cx="6422231" cy="1189196"/>
          </a:xfrm>
          <a:prstGeom prst="roundRect">
            <a:avLst>
              <a:gd name="adj" fmla="val 2503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635597" y="606659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Winsound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635597" y="6495812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Integrates sound effects for an enhanced user experience.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F2BA41-1AB0-CCE3-BD03-3460A22EDF31}"/>
              </a:ext>
            </a:extLst>
          </p:cNvPr>
          <p:cNvSpPr/>
          <p:nvPr/>
        </p:nvSpPr>
        <p:spPr>
          <a:xfrm>
            <a:off x="12609095" y="7642458"/>
            <a:ext cx="1915428" cy="500514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3292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Conclusion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350657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This project effectively demonstrates Python's capabilities in game development, showcasing rule-based AI logic and event-driven programming. It highlights modular design principles, logical thinking, and the practical application of algorithms in an interactive environment.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844058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The Memory Puzzle Game serves as a testament to how fundamental programming concepts can be combined to create engaging and educational software.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6F8BBC-3F3A-BB93-DEAA-5B884D18909A}"/>
              </a:ext>
            </a:extLst>
          </p:cNvPr>
          <p:cNvSpPr/>
          <p:nvPr/>
        </p:nvSpPr>
        <p:spPr>
          <a:xfrm>
            <a:off x="12609095" y="7642458"/>
            <a:ext cx="1915428" cy="500514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0917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Thank You!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826907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We hope you enjoyed this report on the Memory Puzzle Game. For any questions or further details, please feel free to reach out.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685228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This project was a valuable exercise in bringing theoretical concepts to life through practical application.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DB0DC7-8997-D656-AC86-6EAD38D4B2A4}"/>
              </a:ext>
            </a:extLst>
          </p:cNvPr>
          <p:cNvSpPr txBox="1"/>
          <p:nvPr/>
        </p:nvSpPr>
        <p:spPr>
          <a:xfrm>
            <a:off x="6481034" y="5679"/>
            <a:ext cx="2011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43CAA213-624B-8783-61ED-186C0DBEAB0A}"/>
              </a:ext>
            </a:extLst>
          </p:cNvPr>
          <p:cNvSpPr/>
          <p:nvPr/>
        </p:nvSpPr>
        <p:spPr>
          <a:xfrm>
            <a:off x="2148899" y="590454"/>
            <a:ext cx="10332602" cy="5892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ctr">
              <a:lnSpc>
                <a:spcPts val="485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3C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 marL="171450" indent="-171450" algn="ctr">
              <a:lnSpc>
                <a:spcPts val="485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Game Overview: Match the Fruits</a:t>
            </a:r>
          </a:p>
          <a:p>
            <a:pPr marL="171450" indent="-171450" algn="ctr">
              <a:lnSpc>
                <a:spcPts val="485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Key Features</a:t>
            </a:r>
          </a:p>
          <a:p>
            <a:pPr marL="171450" indent="-171450" algn="ctr">
              <a:lnSpc>
                <a:spcPts val="485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Objective and Rules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ctr">
              <a:lnSpc>
                <a:spcPts val="485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Game Mechanics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ctr">
              <a:lnSpc>
                <a:spcPts val="485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AI Algorithm Used: Rule-Based Logic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ctr">
              <a:lnSpc>
                <a:spcPts val="485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Game Flow Description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ctr">
              <a:lnSpc>
                <a:spcPts val="485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Programming Language and Tools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ctr">
              <a:lnSpc>
                <a:spcPts val="485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Conclusion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ctr">
              <a:lnSpc>
                <a:spcPts val="485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403CCF"/>
              </a:solidFill>
              <a:latin typeface="Times New Roman" panose="02020603050405020304" pitchFamily="18" charset="0"/>
              <a:ea typeface="Libre Baskerville" pitchFamily="34" charset="-122"/>
              <a:cs typeface="Times New Roman" panose="02020603050405020304" pitchFamily="18" charset="0"/>
            </a:endParaRPr>
          </a:p>
          <a:p>
            <a:pPr marL="171450" indent="-171450" algn="ctr">
              <a:lnSpc>
                <a:spcPts val="485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ctr">
              <a:lnSpc>
                <a:spcPts val="485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ctr">
              <a:lnSpc>
                <a:spcPts val="485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403CC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475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44932" y="1969361"/>
            <a:ext cx="7556421" cy="124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0"/>
              </a:lnSpc>
            </a:pPr>
            <a:r>
              <a:rPr lang="en-US" sz="3900" dirty="0">
                <a:solidFill>
                  <a:srgbClr val="403C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</p:txBody>
      </p:sp>
      <p:sp>
        <p:nvSpPr>
          <p:cNvPr id="4" name="Text 1"/>
          <p:cNvSpPr/>
          <p:nvPr/>
        </p:nvSpPr>
        <p:spPr>
          <a:xfrm>
            <a:off x="5744932" y="2893855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The Memory Puzzle Game is a single-player card-matching puzzle developed using Python. It challenges players to match pairs of hidden fruit cards within a time limit, enhancing memory, concentration, and logical thinking skills.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44931" y="3997059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This report details the game's development, core features, AI algorithms, and overall design, demonstrating practical application of programming and algorithmic concepts.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864CFD-B848-ABCD-667E-567F98098970}"/>
              </a:ext>
            </a:extLst>
          </p:cNvPr>
          <p:cNvSpPr/>
          <p:nvPr/>
        </p:nvSpPr>
        <p:spPr>
          <a:xfrm>
            <a:off x="12609095" y="7642458"/>
            <a:ext cx="1915428" cy="500514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6906" y="3216035"/>
            <a:ext cx="873799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Game Overview: Match the Fruits!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56906" y="413376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The game presents a grid of face-down cards, each concealing a unique fruit image. Every fruit appears exactly twice. Players' objective is to flip two cards at a time to find matching pairs.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56906" y="499209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The game features multiple levels, with difficulty progressively increasing by adding more card pairs, ensuring a continuous challenge for players.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445D9B-6AF7-B148-A5D1-1A047E03F9A8}"/>
              </a:ext>
            </a:extLst>
          </p:cNvPr>
          <p:cNvSpPr/>
          <p:nvPr/>
        </p:nvSpPr>
        <p:spPr>
          <a:xfrm>
            <a:off x="12609095" y="7642458"/>
            <a:ext cx="1915428" cy="500514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036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Key Features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017282"/>
            <a:ext cx="4215289" cy="1506736"/>
          </a:xfrm>
          <a:prstGeom prst="roundRect">
            <a:avLst>
              <a:gd name="adj" fmla="val 7282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30" y="3017282"/>
            <a:ext cx="91440" cy="150673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83588" y="3238500"/>
            <a:ext cx="324445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Multiple Difficulty Levels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83588" y="3667720"/>
            <a:ext cx="37042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Progressive challenges with increasing card pairs.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07437" y="3017282"/>
            <a:ext cx="4215408" cy="1506736"/>
          </a:xfrm>
          <a:prstGeom prst="roundRect">
            <a:avLst>
              <a:gd name="adj" fmla="val 7282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577" y="3017282"/>
            <a:ext cx="91440" cy="150673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97235" y="323850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Countdown Timer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497235" y="3667720"/>
            <a:ext cx="37043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Time limits for each level add urgency and excitement.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9621203" y="3017282"/>
            <a:ext cx="4215289" cy="1506736"/>
          </a:xfrm>
          <a:prstGeom prst="roundRect">
            <a:avLst>
              <a:gd name="adj" fmla="val 7282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343" y="3017282"/>
            <a:ext cx="91440" cy="150673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11001" y="323850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Hint System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9911001" y="3667720"/>
            <a:ext cx="37042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Assistance for players when they get stuck.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793790" y="4722376"/>
            <a:ext cx="4215289" cy="1506736"/>
          </a:xfrm>
          <a:prstGeom prst="roundRect">
            <a:avLst>
              <a:gd name="adj" fmla="val 7282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30" y="4722376"/>
            <a:ext cx="91440" cy="150673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83588" y="494359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Pause &amp; Resume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1083588" y="5372814"/>
            <a:ext cx="37042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Flexibility to control gameplay at any moment.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3"/>
          <p:cNvSpPr/>
          <p:nvPr/>
        </p:nvSpPr>
        <p:spPr>
          <a:xfrm>
            <a:off x="5207437" y="4722376"/>
            <a:ext cx="4215408" cy="1506736"/>
          </a:xfrm>
          <a:prstGeom prst="roundRect">
            <a:avLst>
              <a:gd name="adj" fmla="val 7282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577" y="4722376"/>
            <a:ext cx="91440" cy="1506736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497235" y="4943594"/>
            <a:ext cx="265128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Sound &amp; Animations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5"/>
          <p:cNvSpPr/>
          <p:nvPr/>
        </p:nvSpPr>
        <p:spPr>
          <a:xfrm>
            <a:off x="5497235" y="5372814"/>
            <a:ext cx="37043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Engaging audio-visual feedback for an immersive experience.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EBF1A1-30A8-61D6-DB85-B01263B6C37B}"/>
              </a:ext>
            </a:extLst>
          </p:cNvPr>
          <p:cNvSpPr/>
          <p:nvPr/>
        </p:nvSpPr>
        <p:spPr>
          <a:xfrm>
            <a:off x="12609095" y="7642458"/>
            <a:ext cx="1915428" cy="500514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14350"/>
            <a:ext cx="4764524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Objective and Rules</a:t>
            </a:r>
            <a:endParaRPr lang="en-US" sz="3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70" y="1589603"/>
            <a:ext cx="6339007" cy="63390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0944" y="1566148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Objective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50944" y="2103715"/>
            <a:ext cx="6339007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The primary goal is to match all card pairs before the level's timer expires.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50944" y="2889052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Rules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50944" y="3426619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Players can flip two cards per turn.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50944" y="3791188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Matching cards remain face-up.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50944" y="4155757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Non-matching cards automatically flip back down.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3EBD98-C6A5-A2B8-DCA8-6EFB824D04F8}"/>
              </a:ext>
            </a:extLst>
          </p:cNvPr>
          <p:cNvSpPr/>
          <p:nvPr/>
        </p:nvSpPr>
        <p:spPr>
          <a:xfrm>
            <a:off x="12609095" y="7642458"/>
            <a:ext cx="1915428" cy="500514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1945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Game Mechanics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189678"/>
            <a:ext cx="446484" cy="446484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6354604" y="222688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1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25032" y="225790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Match All Pairs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925032" y="2687122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All card pairs must be matched within the given time limit to clear the level.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80190" y="3719036"/>
            <a:ext cx="446484" cy="446484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6354604" y="3756243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2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925032" y="3787259"/>
            <a:ext cx="261449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Increasing Difficulty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925032" y="4216479"/>
            <a:ext cx="69115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Each subsequent level introduces more cards, increasing the challenge.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80190" y="4930854"/>
            <a:ext cx="446484" cy="446484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3" name="Text 10"/>
          <p:cNvSpPr/>
          <p:nvPr/>
        </p:nvSpPr>
        <p:spPr>
          <a:xfrm>
            <a:off x="6354604" y="4968061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3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925032" y="499907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Limited Hints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925032" y="5428298"/>
            <a:ext cx="69115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A finite number of hints are available to assist players.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280190" y="6142673"/>
            <a:ext cx="446484" cy="446484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7" name="Text 14"/>
          <p:cNvSpPr/>
          <p:nvPr/>
        </p:nvSpPr>
        <p:spPr>
          <a:xfrm>
            <a:off x="6354604" y="6179880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4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6925032" y="621089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Time-Out Penalty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925032" y="6640116"/>
            <a:ext cx="69115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If the timer runs out, the game restarts from level one.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FDD0C6-9F50-E92E-8714-B984046804E7}"/>
              </a:ext>
            </a:extLst>
          </p:cNvPr>
          <p:cNvSpPr/>
          <p:nvPr/>
        </p:nvSpPr>
        <p:spPr>
          <a:xfrm>
            <a:off x="12609095" y="7642458"/>
            <a:ext cx="1915428" cy="500514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62419"/>
            <a:ext cx="947523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AI Algorithm Used: Rule-Based Logic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08015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The game employs rule-based artificial intelligence logic, not machine learning, to govern game mechanics. This logic dictates card behavior, matching decisions, hint functionality, and level progression.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012888"/>
            <a:ext cx="308074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Algorithm Concepts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568261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Random card shuffling for varied gameplay.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606956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State tracking to monitor card positions and status.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645652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Conditional match checking for pair verification.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93790" y="684347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Hint detection logic to guide players.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93790" y="723042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Timer-based control for game progression and limits.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6DBD0D-B227-3EAE-92A3-2048F22708D0}"/>
              </a:ext>
            </a:extLst>
          </p:cNvPr>
          <p:cNvSpPr/>
          <p:nvPr/>
        </p:nvSpPr>
        <p:spPr>
          <a:xfrm>
            <a:off x="12609095" y="7642458"/>
            <a:ext cx="1915428" cy="500514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3D8CF3EA-C785-2C4C-E8AA-3984C83FB534}"/>
              </a:ext>
            </a:extLst>
          </p:cNvPr>
          <p:cNvGrpSpPr/>
          <p:nvPr/>
        </p:nvGrpSpPr>
        <p:grpSpPr>
          <a:xfrm>
            <a:off x="10404732" y="5638003"/>
            <a:ext cx="3742312" cy="1053226"/>
            <a:chOff x="595432" y="2614732"/>
            <a:chExt cx="3148795" cy="1053226"/>
          </a:xfrm>
        </p:grpSpPr>
        <p:sp>
          <p:nvSpPr>
            <p:cNvPr id="73" name="Shape 10">
              <a:extLst>
                <a:ext uri="{FF2B5EF4-FFF2-40B4-BE49-F238E27FC236}">
                  <a16:creationId xmlns:a16="http://schemas.microsoft.com/office/drawing/2014/main" id="{91C3FA2D-5706-F5E8-4D53-A792E47E0C17}"/>
                </a:ext>
              </a:extLst>
            </p:cNvPr>
            <p:cNvSpPr/>
            <p:nvPr/>
          </p:nvSpPr>
          <p:spPr>
            <a:xfrm>
              <a:off x="618292" y="2614732"/>
              <a:ext cx="3125935" cy="1053226"/>
            </a:xfrm>
            <a:prstGeom prst="roundRect">
              <a:avLst>
                <a:gd name="adj" fmla="val 7282"/>
              </a:avLst>
            </a:prstGeom>
            <a:solidFill>
              <a:srgbClr val="FBFAFF"/>
            </a:solidFill>
            <a:ln w="22860">
              <a:solidFill>
                <a:srgbClr val="D0CED9"/>
              </a:solidFill>
              <a:prstDash val="solid"/>
            </a:ln>
          </p:spPr>
          <p:txBody>
            <a:bodyPr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4" name="Image 3" descr="preencoded.png">
              <a:extLst>
                <a:ext uri="{FF2B5EF4-FFF2-40B4-BE49-F238E27FC236}">
                  <a16:creationId xmlns:a16="http://schemas.microsoft.com/office/drawing/2014/main" id="{0A9C0101-9F62-9E3D-28CE-D5624EBD0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432" y="2614732"/>
              <a:ext cx="91440" cy="1053226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F419BAA-20BA-71B8-317F-791C1E3EC1BB}"/>
              </a:ext>
            </a:extLst>
          </p:cNvPr>
          <p:cNvGrpSpPr/>
          <p:nvPr/>
        </p:nvGrpSpPr>
        <p:grpSpPr>
          <a:xfrm>
            <a:off x="10351247" y="4074522"/>
            <a:ext cx="3683603" cy="1053226"/>
            <a:chOff x="595432" y="2614732"/>
            <a:chExt cx="3148795" cy="1053226"/>
          </a:xfrm>
        </p:grpSpPr>
        <p:sp>
          <p:nvSpPr>
            <p:cNvPr id="70" name="Shape 10">
              <a:extLst>
                <a:ext uri="{FF2B5EF4-FFF2-40B4-BE49-F238E27FC236}">
                  <a16:creationId xmlns:a16="http://schemas.microsoft.com/office/drawing/2014/main" id="{8C620BEB-2CEE-7662-032B-587872D80445}"/>
                </a:ext>
              </a:extLst>
            </p:cNvPr>
            <p:cNvSpPr/>
            <p:nvPr/>
          </p:nvSpPr>
          <p:spPr>
            <a:xfrm>
              <a:off x="618292" y="2614732"/>
              <a:ext cx="3125935" cy="1053226"/>
            </a:xfrm>
            <a:prstGeom prst="roundRect">
              <a:avLst>
                <a:gd name="adj" fmla="val 7282"/>
              </a:avLst>
            </a:prstGeom>
            <a:solidFill>
              <a:srgbClr val="FBFAFF"/>
            </a:solidFill>
            <a:ln w="22860">
              <a:solidFill>
                <a:srgbClr val="D0CED9"/>
              </a:solidFill>
              <a:prstDash val="solid"/>
            </a:ln>
          </p:spPr>
          <p:txBody>
            <a:bodyPr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1" name="Image 3" descr="preencoded.png">
              <a:extLst>
                <a:ext uri="{FF2B5EF4-FFF2-40B4-BE49-F238E27FC236}">
                  <a16:creationId xmlns:a16="http://schemas.microsoft.com/office/drawing/2014/main" id="{43DD8B70-A802-F96A-48D4-869EE43C4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432" y="2614732"/>
              <a:ext cx="91440" cy="1053226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5571470-059B-1A1E-1D9D-81DC94AA9C14}"/>
              </a:ext>
            </a:extLst>
          </p:cNvPr>
          <p:cNvGrpSpPr/>
          <p:nvPr/>
        </p:nvGrpSpPr>
        <p:grpSpPr>
          <a:xfrm>
            <a:off x="5346746" y="5756790"/>
            <a:ext cx="4611293" cy="1053226"/>
            <a:chOff x="595432" y="2614732"/>
            <a:chExt cx="3148795" cy="1053226"/>
          </a:xfrm>
        </p:grpSpPr>
        <p:sp>
          <p:nvSpPr>
            <p:cNvPr id="67" name="Shape 10">
              <a:extLst>
                <a:ext uri="{FF2B5EF4-FFF2-40B4-BE49-F238E27FC236}">
                  <a16:creationId xmlns:a16="http://schemas.microsoft.com/office/drawing/2014/main" id="{E527E509-2E9A-2C89-BCB4-1404EB644431}"/>
                </a:ext>
              </a:extLst>
            </p:cNvPr>
            <p:cNvSpPr/>
            <p:nvPr/>
          </p:nvSpPr>
          <p:spPr>
            <a:xfrm>
              <a:off x="618292" y="2614732"/>
              <a:ext cx="3125935" cy="1053226"/>
            </a:xfrm>
            <a:prstGeom prst="roundRect">
              <a:avLst>
                <a:gd name="adj" fmla="val 7282"/>
              </a:avLst>
            </a:prstGeom>
            <a:solidFill>
              <a:srgbClr val="FBFAFF"/>
            </a:solidFill>
            <a:ln w="22860">
              <a:solidFill>
                <a:srgbClr val="D0CED9"/>
              </a:solidFill>
              <a:prstDash val="solid"/>
            </a:ln>
          </p:spPr>
          <p:txBody>
            <a:bodyPr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8" name="Image 3" descr="preencoded.png">
              <a:extLst>
                <a:ext uri="{FF2B5EF4-FFF2-40B4-BE49-F238E27FC236}">
                  <a16:creationId xmlns:a16="http://schemas.microsoft.com/office/drawing/2014/main" id="{3FE9DC9F-60CA-745F-0021-7916FFC4A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432" y="2614732"/>
              <a:ext cx="91440" cy="1053226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3E348EE-A71D-F8DD-4D0D-BC2AD644C573}"/>
              </a:ext>
            </a:extLst>
          </p:cNvPr>
          <p:cNvGrpSpPr/>
          <p:nvPr/>
        </p:nvGrpSpPr>
        <p:grpSpPr>
          <a:xfrm>
            <a:off x="641152" y="5756790"/>
            <a:ext cx="4367927" cy="1379989"/>
            <a:chOff x="595432" y="2614732"/>
            <a:chExt cx="3148795" cy="1053226"/>
          </a:xfrm>
        </p:grpSpPr>
        <p:sp>
          <p:nvSpPr>
            <p:cNvPr id="63" name="Shape 10">
              <a:extLst>
                <a:ext uri="{FF2B5EF4-FFF2-40B4-BE49-F238E27FC236}">
                  <a16:creationId xmlns:a16="http://schemas.microsoft.com/office/drawing/2014/main" id="{F1745FEC-B961-D8D2-1452-6DB8F7102DDB}"/>
                </a:ext>
              </a:extLst>
            </p:cNvPr>
            <p:cNvSpPr/>
            <p:nvPr/>
          </p:nvSpPr>
          <p:spPr>
            <a:xfrm>
              <a:off x="618292" y="2614732"/>
              <a:ext cx="3125935" cy="1053226"/>
            </a:xfrm>
            <a:prstGeom prst="roundRect">
              <a:avLst>
                <a:gd name="adj" fmla="val 7282"/>
              </a:avLst>
            </a:prstGeom>
            <a:solidFill>
              <a:srgbClr val="FBFAFF"/>
            </a:solidFill>
            <a:ln w="22860">
              <a:solidFill>
                <a:srgbClr val="D0CED9"/>
              </a:solidFill>
              <a:prstDash val="solid"/>
            </a:ln>
          </p:spPr>
          <p:txBody>
            <a:bodyPr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4" name="Image 3" descr="preencoded.png">
              <a:extLst>
                <a:ext uri="{FF2B5EF4-FFF2-40B4-BE49-F238E27FC236}">
                  <a16:creationId xmlns:a16="http://schemas.microsoft.com/office/drawing/2014/main" id="{CBA16DFC-0706-909D-E63C-640CB9991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432" y="2614732"/>
              <a:ext cx="91440" cy="1053226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48C0BA7-49F0-ECDA-FF4A-C0B7454FFAFF}"/>
              </a:ext>
            </a:extLst>
          </p:cNvPr>
          <p:cNvGrpSpPr/>
          <p:nvPr/>
        </p:nvGrpSpPr>
        <p:grpSpPr>
          <a:xfrm>
            <a:off x="5346746" y="4079970"/>
            <a:ext cx="3522288" cy="1053226"/>
            <a:chOff x="595432" y="2614732"/>
            <a:chExt cx="3148795" cy="1053226"/>
          </a:xfrm>
        </p:grpSpPr>
        <p:sp>
          <p:nvSpPr>
            <p:cNvPr id="60" name="Shape 10">
              <a:extLst>
                <a:ext uri="{FF2B5EF4-FFF2-40B4-BE49-F238E27FC236}">
                  <a16:creationId xmlns:a16="http://schemas.microsoft.com/office/drawing/2014/main" id="{68FB4D37-A4A6-091E-68AC-6C1569E616C4}"/>
                </a:ext>
              </a:extLst>
            </p:cNvPr>
            <p:cNvSpPr/>
            <p:nvPr/>
          </p:nvSpPr>
          <p:spPr>
            <a:xfrm>
              <a:off x="618292" y="2614732"/>
              <a:ext cx="3125935" cy="1053226"/>
            </a:xfrm>
            <a:prstGeom prst="roundRect">
              <a:avLst>
                <a:gd name="adj" fmla="val 7282"/>
              </a:avLst>
            </a:prstGeom>
            <a:solidFill>
              <a:srgbClr val="FBFAFF"/>
            </a:solidFill>
            <a:ln w="22860">
              <a:solidFill>
                <a:srgbClr val="D0CED9"/>
              </a:solidFill>
              <a:prstDash val="solid"/>
            </a:ln>
          </p:spPr>
          <p:txBody>
            <a:bodyPr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1" name="Image 3" descr="preencoded.png">
              <a:extLst>
                <a:ext uri="{FF2B5EF4-FFF2-40B4-BE49-F238E27FC236}">
                  <a16:creationId xmlns:a16="http://schemas.microsoft.com/office/drawing/2014/main" id="{42D18944-7B6F-F3B8-258C-47AB9EC06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432" y="2614732"/>
              <a:ext cx="91440" cy="1053226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3C8A02C-A64C-FBE7-B981-654FC7DDBC97}"/>
              </a:ext>
            </a:extLst>
          </p:cNvPr>
          <p:cNvGrpSpPr/>
          <p:nvPr/>
        </p:nvGrpSpPr>
        <p:grpSpPr>
          <a:xfrm>
            <a:off x="641152" y="4104803"/>
            <a:ext cx="3548047" cy="1053226"/>
            <a:chOff x="595432" y="2614732"/>
            <a:chExt cx="3148795" cy="1053226"/>
          </a:xfrm>
        </p:grpSpPr>
        <p:sp>
          <p:nvSpPr>
            <p:cNvPr id="57" name="Shape 10">
              <a:extLst>
                <a:ext uri="{FF2B5EF4-FFF2-40B4-BE49-F238E27FC236}">
                  <a16:creationId xmlns:a16="http://schemas.microsoft.com/office/drawing/2014/main" id="{ADDD98B7-50ED-9C03-0B0C-4103F3D3E9AE}"/>
                </a:ext>
              </a:extLst>
            </p:cNvPr>
            <p:cNvSpPr/>
            <p:nvPr/>
          </p:nvSpPr>
          <p:spPr>
            <a:xfrm>
              <a:off x="618292" y="2614732"/>
              <a:ext cx="3125935" cy="1053226"/>
            </a:xfrm>
            <a:prstGeom prst="roundRect">
              <a:avLst>
                <a:gd name="adj" fmla="val 7282"/>
              </a:avLst>
            </a:prstGeom>
            <a:solidFill>
              <a:srgbClr val="FBFAFF"/>
            </a:solidFill>
            <a:ln w="22860">
              <a:solidFill>
                <a:srgbClr val="D0CED9"/>
              </a:solidFill>
              <a:prstDash val="solid"/>
            </a:ln>
          </p:spPr>
          <p:txBody>
            <a:bodyPr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8" name="Image 3" descr="preencoded.png">
              <a:extLst>
                <a:ext uri="{FF2B5EF4-FFF2-40B4-BE49-F238E27FC236}">
                  <a16:creationId xmlns:a16="http://schemas.microsoft.com/office/drawing/2014/main" id="{78D4863E-3DBD-154D-3F7C-3939535BF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432" y="2614732"/>
              <a:ext cx="91440" cy="1053226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263F323-427F-7CD1-C9A3-C31E08A87DBC}"/>
              </a:ext>
            </a:extLst>
          </p:cNvPr>
          <p:cNvGrpSpPr/>
          <p:nvPr/>
        </p:nvGrpSpPr>
        <p:grpSpPr>
          <a:xfrm>
            <a:off x="10305527" y="2559123"/>
            <a:ext cx="3148795" cy="1053226"/>
            <a:chOff x="595432" y="2614732"/>
            <a:chExt cx="3148795" cy="1053226"/>
          </a:xfrm>
        </p:grpSpPr>
        <p:sp>
          <p:nvSpPr>
            <p:cNvPr id="54" name="Shape 10">
              <a:extLst>
                <a:ext uri="{FF2B5EF4-FFF2-40B4-BE49-F238E27FC236}">
                  <a16:creationId xmlns:a16="http://schemas.microsoft.com/office/drawing/2014/main" id="{10E76A62-6870-706D-44FF-44B2CC27F00D}"/>
                </a:ext>
              </a:extLst>
            </p:cNvPr>
            <p:cNvSpPr/>
            <p:nvPr/>
          </p:nvSpPr>
          <p:spPr>
            <a:xfrm>
              <a:off x="618292" y="2614732"/>
              <a:ext cx="3125935" cy="1053226"/>
            </a:xfrm>
            <a:prstGeom prst="roundRect">
              <a:avLst>
                <a:gd name="adj" fmla="val 7282"/>
              </a:avLst>
            </a:prstGeom>
            <a:solidFill>
              <a:srgbClr val="FBFAFF"/>
            </a:solidFill>
            <a:ln w="22860">
              <a:solidFill>
                <a:srgbClr val="D0CED9"/>
              </a:solidFill>
              <a:prstDash val="solid"/>
            </a:ln>
          </p:spPr>
          <p:txBody>
            <a:bodyPr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5" name="Image 3" descr="preencoded.png">
              <a:extLst>
                <a:ext uri="{FF2B5EF4-FFF2-40B4-BE49-F238E27FC236}">
                  <a16:creationId xmlns:a16="http://schemas.microsoft.com/office/drawing/2014/main" id="{1940E6CC-D34B-6D60-4B7A-A72023A79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432" y="2614732"/>
              <a:ext cx="91440" cy="105322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5A68AF-5503-44E6-4D7B-039D01FCDCF4}"/>
              </a:ext>
            </a:extLst>
          </p:cNvPr>
          <p:cNvGrpSpPr/>
          <p:nvPr/>
        </p:nvGrpSpPr>
        <p:grpSpPr>
          <a:xfrm>
            <a:off x="5292101" y="2582145"/>
            <a:ext cx="4072504" cy="1053226"/>
            <a:chOff x="595432" y="2614732"/>
            <a:chExt cx="3148795" cy="1053226"/>
          </a:xfrm>
        </p:grpSpPr>
        <p:sp>
          <p:nvSpPr>
            <p:cNvPr id="50" name="Shape 10">
              <a:extLst>
                <a:ext uri="{FF2B5EF4-FFF2-40B4-BE49-F238E27FC236}">
                  <a16:creationId xmlns:a16="http://schemas.microsoft.com/office/drawing/2014/main" id="{534AC8E0-79B5-CEEE-914F-70532814FDC5}"/>
                </a:ext>
              </a:extLst>
            </p:cNvPr>
            <p:cNvSpPr/>
            <p:nvPr/>
          </p:nvSpPr>
          <p:spPr>
            <a:xfrm>
              <a:off x="618292" y="2614732"/>
              <a:ext cx="3125935" cy="1053226"/>
            </a:xfrm>
            <a:prstGeom prst="roundRect">
              <a:avLst>
                <a:gd name="adj" fmla="val 7282"/>
              </a:avLst>
            </a:prstGeom>
            <a:solidFill>
              <a:srgbClr val="FBFAFF"/>
            </a:solidFill>
            <a:ln w="22860">
              <a:solidFill>
                <a:srgbClr val="D0CED9"/>
              </a:solidFill>
              <a:prstDash val="solid"/>
            </a:ln>
          </p:spPr>
          <p:txBody>
            <a:bodyPr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1" name="Image 3" descr="preencoded.png">
              <a:extLst>
                <a:ext uri="{FF2B5EF4-FFF2-40B4-BE49-F238E27FC236}">
                  <a16:creationId xmlns:a16="http://schemas.microsoft.com/office/drawing/2014/main" id="{0D0D6A6C-23E5-609B-5273-848104F80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432" y="2614732"/>
              <a:ext cx="91440" cy="1053226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81CFDA2-3FAE-A08E-52D2-7A05471A5FC5}"/>
              </a:ext>
            </a:extLst>
          </p:cNvPr>
          <p:cNvGrpSpPr/>
          <p:nvPr/>
        </p:nvGrpSpPr>
        <p:grpSpPr>
          <a:xfrm>
            <a:off x="595432" y="2614732"/>
            <a:ext cx="3148795" cy="1053226"/>
            <a:chOff x="595432" y="2614732"/>
            <a:chExt cx="3148795" cy="1053226"/>
          </a:xfrm>
        </p:grpSpPr>
        <p:sp>
          <p:nvSpPr>
            <p:cNvPr id="41" name="Shape 10">
              <a:extLst>
                <a:ext uri="{FF2B5EF4-FFF2-40B4-BE49-F238E27FC236}">
                  <a16:creationId xmlns:a16="http://schemas.microsoft.com/office/drawing/2014/main" id="{001FAD67-71BA-4334-4AF9-27F3A28F1A60}"/>
                </a:ext>
              </a:extLst>
            </p:cNvPr>
            <p:cNvSpPr/>
            <p:nvPr/>
          </p:nvSpPr>
          <p:spPr>
            <a:xfrm>
              <a:off x="618292" y="2614732"/>
              <a:ext cx="3125935" cy="1053226"/>
            </a:xfrm>
            <a:prstGeom prst="roundRect">
              <a:avLst>
                <a:gd name="adj" fmla="val 7282"/>
              </a:avLst>
            </a:prstGeom>
            <a:solidFill>
              <a:srgbClr val="FBFAFF"/>
            </a:solidFill>
            <a:ln w="22860">
              <a:solidFill>
                <a:srgbClr val="D0CED9"/>
              </a:solidFill>
              <a:prstDash val="solid"/>
            </a:ln>
          </p:spPr>
          <p:txBody>
            <a:bodyPr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2" name="Image 3" descr="preencoded.png">
              <a:extLst>
                <a:ext uri="{FF2B5EF4-FFF2-40B4-BE49-F238E27FC236}">
                  <a16:creationId xmlns:a16="http://schemas.microsoft.com/office/drawing/2014/main" id="{38635513-5652-F64C-AF33-D707A48E4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432" y="2614732"/>
              <a:ext cx="91440" cy="1053226"/>
            </a:xfrm>
            <a:prstGeom prst="rect">
              <a:avLst/>
            </a:prstGeom>
          </p:spPr>
        </p:pic>
      </p:grpSp>
      <p:sp>
        <p:nvSpPr>
          <p:cNvPr id="2" name="Text 0"/>
          <p:cNvSpPr/>
          <p:nvPr/>
        </p:nvSpPr>
        <p:spPr>
          <a:xfrm>
            <a:off x="793790" y="1216938"/>
            <a:ext cx="600479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03CCF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Game Flow Description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46499" y="250416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 Light" pitchFamily="34" charset="-122"/>
                <a:cs typeface="Times New Roman" panose="02020603050405020304" pitchFamily="18" charset="0"/>
              </a:rPr>
              <a:t>1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48176"/>
            <a:ext cx="4215289" cy="22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69307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Start Game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3122295"/>
            <a:ext cx="42152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Initiates the game sequence.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122675" y="2500712"/>
            <a:ext cx="228558" cy="46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 Light" pitchFamily="34" charset="-122"/>
                <a:cs typeface="Times New Roman" panose="02020603050405020304" pitchFamily="18" charset="0"/>
              </a:rPr>
              <a:t>2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437" y="2548176"/>
            <a:ext cx="4215408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07557" y="2660079"/>
            <a:ext cx="303347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Initialize Level &amp; Timer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405795" y="3177421"/>
            <a:ext cx="42154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Sets up the current level and countdown.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0107169" y="2453134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 Light" pitchFamily="34" charset="-122"/>
                <a:cs typeface="Times New Roman" panose="02020603050405020304" pitchFamily="18" charset="0"/>
              </a:rPr>
              <a:t>3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1203" y="2548176"/>
            <a:ext cx="4215289" cy="22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532612" y="266007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Shuffle Cards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0532612" y="3145658"/>
            <a:ext cx="42152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Randomizes card positions.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483765" y="3998129"/>
            <a:ext cx="421693" cy="24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 Light" pitchFamily="34" charset="-122"/>
                <a:cs typeface="Times New Roman" panose="02020603050405020304" pitchFamily="18" charset="0"/>
              </a:rPr>
              <a:t>4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081582"/>
            <a:ext cx="4215289" cy="228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424624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Display Cards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793790" y="4675465"/>
            <a:ext cx="42152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Presents the face-down card grid.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5173960" y="3952771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 Light" pitchFamily="34" charset="-122"/>
                <a:cs typeface="Times New Roman" panose="02020603050405020304" pitchFamily="18" charset="0"/>
              </a:rPr>
              <a:t>5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437" y="4081582"/>
            <a:ext cx="4215408" cy="2286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547908" y="4139327"/>
            <a:ext cx="252900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Player Selects Cards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5"/>
          <p:cNvSpPr/>
          <p:nvPr/>
        </p:nvSpPr>
        <p:spPr>
          <a:xfrm>
            <a:off x="5547908" y="4601135"/>
            <a:ext cx="42154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User interaction to flip two cards.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10197879" y="3952771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 Light" pitchFamily="34" charset="-122"/>
                <a:cs typeface="Times New Roman" panose="02020603050405020304" pitchFamily="18" charset="0"/>
              </a:rPr>
              <a:t>6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1203" y="4081582"/>
            <a:ext cx="4215289" cy="2286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10532613" y="407677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Match Verification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18"/>
          <p:cNvSpPr/>
          <p:nvPr/>
        </p:nvSpPr>
        <p:spPr>
          <a:xfrm>
            <a:off x="10532613" y="4477847"/>
            <a:ext cx="42152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Checks if selected cards form a pair.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19"/>
          <p:cNvSpPr/>
          <p:nvPr/>
        </p:nvSpPr>
        <p:spPr>
          <a:xfrm>
            <a:off x="483356" y="5675411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 Light" pitchFamily="34" charset="-122"/>
                <a:cs typeface="Times New Roman" panose="02020603050405020304" pitchFamily="18" charset="0"/>
              </a:rPr>
              <a:t>7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14868"/>
            <a:ext cx="4215289" cy="22860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793790" y="579941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Update Game State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21"/>
          <p:cNvSpPr/>
          <p:nvPr/>
        </p:nvSpPr>
        <p:spPr>
          <a:xfrm>
            <a:off x="793790" y="6228636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Reflects changes like matched cards or timer progress.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22"/>
          <p:cNvSpPr/>
          <p:nvPr/>
        </p:nvSpPr>
        <p:spPr>
          <a:xfrm>
            <a:off x="5207437" y="5657612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 Light" pitchFamily="34" charset="-122"/>
                <a:cs typeface="Times New Roman" panose="02020603050405020304" pitchFamily="18" charset="0"/>
              </a:rPr>
              <a:t>8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437" y="5634752"/>
            <a:ext cx="4215408" cy="22860"/>
          </a:xfrm>
          <a:prstGeom prst="rect">
            <a:avLst/>
          </a:prstGeom>
        </p:spPr>
      </p:pic>
      <p:sp>
        <p:nvSpPr>
          <p:cNvPr id="33" name="Text 23"/>
          <p:cNvSpPr/>
          <p:nvPr/>
        </p:nvSpPr>
        <p:spPr>
          <a:xfrm>
            <a:off x="5449032" y="5799415"/>
            <a:ext cx="329434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Level Completion/Restart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24"/>
          <p:cNvSpPr/>
          <p:nvPr/>
        </p:nvSpPr>
        <p:spPr>
          <a:xfrm>
            <a:off x="5469157" y="6301024"/>
            <a:ext cx="42154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Determines next action based on game state.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 25"/>
          <p:cNvSpPr/>
          <p:nvPr/>
        </p:nvSpPr>
        <p:spPr>
          <a:xfrm>
            <a:off x="10297058" y="5565631"/>
            <a:ext cx="727129" cy="26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 Light" pitchFamily="34" charset="-122"/>
                <a:cs typeface="Times New Roman" panose="02020603050405020304" pitchFamily="18" charset="0"/>
              </a:rPr>
              <a:t>9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1203" y="5634752"/>
            <a:ext cx="4215289" cy="22860"/>
          </a:xfrm>
          <a:prstGeom prst="rect">
            <a:avLst/>
          </a:prstGeom>
        </p:spPr>
      </p:pic>
      <p:sp>
        <p:nvSpPr>
          <p:cNvPr id="37" name="Text 26"/>
          <p:cNvSpPr/>
          <p:nvPr/>
        </p:nvSpPr>
        <p:spPr>
          <a:xfrm>
            <a:off x="10532614" y="5811345"/>
            <a:ext cx="269462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9495A"/>
                </a:solidFill>
                <a:latin typeface="Times New Roman" panose="02020603050405020304" pitchFamily="18" charset="0"/>
                <a:ea typeface="Libre Baskerville" pitchFamily="34" charset="-122"/>
                <a:cs typeface="Times New Roman" panose="02020603050405020304" pitchFamily="18" charset="0"/>
              </a:rPr>
              <a:t>End Game Summary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27"/>
          <p:cNvSpPr/>
          <p:nvPr/>
        </p:nvSpPr>
        <p:spPr>
          <a:xfrm>
            <a:off x="10532614" y="6251376"/>
            <a:ext cx="42152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Displays final score and performance.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4458E13-E735-C8D4-CCD9-9761E80B3E43}"/>
              </a:ext>
            </a:extLst>
          </p:cNvPr>
          <p:cNvSpPr/>
          <p:nvPr/>
        </p:nvSpPr>
        <p:spPr>
          <a:xfrm>
            <a:off x="12609095" y="7642458"/>
            <a:ext cx="1915428" cy="500514"/>
          </a:xfrm>
          <a:prstGeom prst="rect">
            <a:avLst/>
          </a:prstGeom>
          <a:solidFill>
            <a:srgbClr val="FBFAFF"/>
          </a:solidFill>
          <a:ln>
            <a:solidFill>
              <a:srgbClr val="FBFA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749</Words>
  <Application>Microsoft Macintosh PowerPoint</Application>
  <PresentationFormat>Custom</PresentationFormat>
  <Paragraphs>126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mohammedabubakr048@gmail.com</cp:lastModifiedBy>
  <cp:revision>4</cp:revision>
  <dcterms:created xsi:type="dcterms:W3CDTF">2026-01-04T11:19:20Z</dcterms:created>
  <dcterms:modified xsi:type="dcterms:W3CDTF">2026-01-04T12:06:43Z</dcterms:modified>
</cp:coreProperties>
</file>